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60" r:id="rId3"/>
    <p:sldId id="262" r:id="rId4"/>
    <p:sldId id="263" r:id="rId5"/>
    <p:sldId id="264" r:id="rId6"/>
    <p:sldId id="265" r:id="rId7"/>
    <p:sldId id="261" r:id="rId8"/>
    <p:sldId id="266" r:id="rId9"/>
    <p:sldId id="267" r:id="rId10"/>
    <p:sldId id="269" r:id="rId11"/>
    <p:sldId id="275" r:id="rId12"/>
    <p:sldId id="276" r:id="rId13"/>
    <p:sldId id="277" r:id="rId14"/>
    <p:sldId id="274" r:id="rId15"/>
    <p:sldId id="271" r:id="rId16"/>
    <p:sldId id="272" r:id="rId17"/>
    <p:sldId id="273" r:id="rId18"/>
    <p:sldId id="278" r:id="rId19"/>
    <p:sldId id="279" r:id="rId20"/>
    <p:sldId id="280" r:id="rId21"/>
    <p:sldId id="281" r:id="rId22"/>
    <p:sldId id="282" r:id="rId23"/>
    <p:sldId id="289" r:id="rId24"/>
    <p:sldId id="284" r:id="rId25"/>
    <p:sldId id="287" r:id="rId26"/>
    <p:sldId id="288" r:id="rId27"/>
    <p:sldId id="297" r:id="rId28"/>
    <p:sldId id="298" r:id="rId29"/>
    <p:sldId id="290" r:id="rId30"/>
    <p:sldId id="295" r:id="rId31"/>
    <p:sldId id="294" r:id="rId32"/>
    <p:sldId id="291" r:id="rId33"/>
    <p:sldId id="293" r:id="rId34"/>
    <p:sldId id="296" r:id="rId35"/>
    <p:sldId id="25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Lorem ipsum dolor sit amet, consectetuer adipiscing elit. Maecenas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/>
            <a:t>Nunc </a:t>
          </a:r>
          <a:r>
            <a:rPr lang="en-US" err="1"/>
            <a:t>viverra</a:t>
          </a:r>
          <a:r>
            <a:rPr lang="en-US"/>
            <a:t> </a:t>
          </a:r>
          <a:r>
            <a:rPr lang="en-US" err="1"/>
            <a:t>imperdiet</a:t>
          </a:r>
          <a:r>
            <a:rPr lang="en-US"/>
            <a:t> </a:t>
          </a:r>
          <a:r>
            <a:rPr lang="en-US" err="1"/>
            <a:t>enim</a:t>
          </a:r>
          <a:r>
            <a:rPr lang="en-US"/>
            <a:t>. </a:t>
          </a:r>
          <a:r>
            <a:rPr lang="en-US" err="1"/>
            <a:t>Fusce</a:t>
          </a:r>
          <a:r>
            <a:rPr lang="en-US"/>
            <a:t> est. </a:t>
          </a:r>
          <a:r>
            <a:rPr lang="en-US" err="1"/>
            <a:t>Vivamus</a:t>
          </a:r>
          <a:r>
            <a:rPr lang="en-US"/>
            <a:t> a </a:t>
          </a:r>
          <a:r>
            <a:rPr lang="en-US" err="1"/>
            <a:t>tellus</a:t>
          </a:r>
          <a:r>
            <a:rPr lang="en-US"/>
            <a:t>.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err="1"/>
            <a:t>Pellentesque</a:t>
          </a:r>
          <a:r>
            <a:rPr lang="en-US"/>
            <a:t> habitant </a:t>
          </a:r>
          <a:r>
            <a:rPr lang="en-US" err="1"/>
            <a:t>morbi</a:t>
          </a:r>
          <a:r>
            <a:rPr lang="en-US"/>
            <a:t> </a:t>
          </a:r>
          <a:r>
            <a:rPr lang="en-US" err="1"/>
            <a:t>tristique</a:t>
          </a:r>
          <a:r>
            <a:rPr lang="en-US"/>
            <a:t> </a:t>
          </a:r>
          <a:r>
            <a:rPr lang="en-US" err="1"/>
            <a:t>senectus</a:t>
          </a:r>
          <a:r>
            <a:rPr lang="en-US"/>
            <a:t> et </a:t>
          </a:r>
          <a:r>
            <a:rPr lang="en-US" err="1"/>
            <a:t>netus</a:t>
          </a:r>
          <a:r>
            <a:rPr lang="en-US"/>
            <a:t> et </a:t>
          </a:r>
          <a:r>
            <a:rPr lang="en-US" err="1"/>
            <a:t>malesuada</a:t>
          </a:r>
          <a:r>
            <a:rPr lang="en-US"/>
            <a:t> fames.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Lorem ipsum dolor sit amet, consectetuer adipiscing elit. Maecenas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Nunc </a:t>
          </a:r>
          <a:r>
            <a:rPr lang="en-US" sz="2100" kern="1200" err="1"/>
            <a:t>viverra</a:t>
          </a:r>
          <a:r>
            <a:rPr lang="en-US" sz="2100" kern="1200"/>
            <a:t> </a:t>
          </a:r>
          <a:r>
            <a:rPr lang="en-US" sz="2100" kern="1200" err="1"/>
            <a:t>imperdiet</a:t>
          </a:r>
          <a:r>
            <a:rPr lang="en-US" sz="2100" kern="1200"/>
            <a:t> </a:t>
          </a:r>
          <a:r>
            <a:rPr lang="en-US" sz="2100" kern="1200" err="1"/>
            <a:t>enim</a:t>
          </a:r>
          <a:r>
            <a:rPr lang="en-US" sz="2100" kern="1200"/>
            <a:t>. </a:t>
          </a:r>
          <a:r>
            <a:rPr lang="en-US" sz="2100" kern="1200" err="1"/>
            <a:t>Fusce</a:t>
          </a:r>
          <a:r>
            <a:rPr lang="en-US" sz="2100" kern="1200"/>
            <a:t> est. </a:t>
          </a:r>
          <a:r>
            <a:rPr lang="en-US" sz="2100" kern="1200" err="1"/>
            <a:t>Vivamus</a:t>
          </a:r>
          <a:r>
            <a:rPr lang="en-US" sz="2100" kern="1200"/>
            <a:t> a </a:t>
          </a:r>
          <a:r>
            <a:rPr lang="en-US" sz="2100" kern="1200" err="1"/>
            <a:t>tellus</a:t>
          </a:r>
          <a:r>
            <a:rPr lang="en-US" sz="2100" kern="1200"/>
            <a:t>.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err="1"/>
            <a:t>Pellentesque</a:t>
          </a:r>
          <a:r>
            <a:rPr lang="en-US" sz="2100" kern="1200"/>
            <a:t> habitant </a:t>
          </a:r>
          <a:r>
            <a:rPr lang="en-US" sz="2100" kern="1200" err="1"/>
            <a:t>morbi</a:t>
          </a:r>
          <a:r>
            <a:rPr lang="en-US" sz="2100" kern="1200"/>
            <a:t> </a:t>
          </a:r>
          <a:r>
            <a:rPr lang="en-US" sz="2100" kern="1200" err="1"/>
            <a:t>tristique</a:t>
          </a:r>
          <a:r>
            <a:rPr lang="en-US" sz="2100" kern="1200"/>
            <a:t> </a:t>
          </a:r>
          <a:r>
            <a:rPr lang="en-US" sz="2100" kern="1200" err="1"/>
            <a:t>senectus</a:t>
          </a:r>
          <a:r>
            <a:rPr lang="en-US" sz="2100" kern="1200"/>
            <a:t> et </a:t>
          </a:r>
          <a:r>
            <a:rPr lang="en-US" sz="2100" kern="1200" err="1"/>
            <a:t>netus</a:t>
          </a:r>
          <a:r>
            <a:rPr lang="en-US" sz="2100" kern="1200"/>
            <a:t> et </a:t>
          </a:r>
          <a:r>
            <a:rPr lang="en-US" sz="2100" kern="1200" err="1"/>
            <a:t>malesuada</a:t>
          </a:r>
          <a:r>
            <a:rPr lang="en-US" sz="2100" kern="1200"/>
            <a:t> fames.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/>
              </a:rPr>
              <a:t>Huawei HCCDA-AI certification 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90" y="911972"/>
            <a:ext cx="1555039" cy="15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B4AA52-91E3-4D4B-92BF-3CD2BDF83994}"/>
              </a:ext>
            </a:extLst>
          </p:cNvPr>
          <p:cNvGrpSpPr/>
          <p:nvPr/>
        </p:nvGrpSpPr>
        <p:grpSpPr>
          <a:xfrm>
            <a:off x="464632" y="2143864"/>
            <a:ext cx="5011608" cy="1080234"/>
            <a:chOff x="464632" y="2143864"/>
            <a:chExt cx="5011608" cy="10802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Weak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CDF5CA-4901-4942-9FDE-9415D9C93207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designed for a specific task and operates within a limited context.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03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B4AA52-91E3-4D4B-92BF-3CD2BDF83994}"/>
              </a:ext>
            </a:extLst>
          </p:cNvPr>
          <p:cNvGrpSpPr/>
          <p:nvPr/>
        </p:nvGrpSpPr>
        <p:grpSpPr>
          <a:xfrm>
            <a:off x="464632" y="2143864"/>
            <a:ext cx="5011608" cy="1634232"/>
            <a:chOff x="464632" y="2143864"/>
            <a:chExt cx="5011608" cy="16342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Weak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CDF5CA-4901-4942-9FDE-9415D9C93207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designed for a specific task and operates within a limited context.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Excels at one particular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6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B4AA52-91E3-4D4B-92BF-3CD2BDF83994}"/>
              </a:ext>
            </a:extLst>
          </p:cNvPr>
          <p:cNvGrpSpPr/>
          <p:nvPr/>
        </p:nvGrpSpPr>
        <p:grpSpPr>
          <a:xfrm>
            <a:off x="464632" y="2143864"/>
            <a:ext cx="5011608" cy="2188229"/>
            <a:chOff x="464632" y="2143864"/>
            <a:chExt cx="5011608" cy="21882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Weak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CDF5CA-4901-4942-9FDE-9415D9C93207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designed for a specific task and operates within a limited context.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Excels at one particular function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Does not possess consciousness or self-awareness.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35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B4AA52-91E3-4D4B-92BF-3CD2BDF83994}"/>
              </a:ext>
            </a:extLst>
          </p:cNvPr>
          <p:cNvGrpSpPr/>
          <p:nvPr/>
        </p:nvGrpSpPr>
        <p:grpSpPr>
          <a:xfrm>
            <a:off x="464632" y="2143864"/>
            <a:ext cx="5011608" cy="2188229"/>
            <a:chOff x="464632" y="2143864"/>
            <a:chExt cx="5011608" cy="21882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Weak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CDF5CA-4901-4942-9FDE-9415D9C93207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designed for a specific task and operates within a limited context.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Excels at one particular function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Does not possess consciousness or self-awareness.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Cannot generalize beyond its trained domain.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90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B4AA52-91E3-4D4B-92BF-3CD2BDF83994}"/>
              </a:ext>
            </a:extLst>
          </p:cNvPr>
          <p:cNvGrpSpPr/>
          <p:nvPr/>
        </p:nvGrpSpPr>
        <p:grpSpPr>
          <a:xfrm>
            <a:off x="464632" y="2143864"/>
            <a:ext cx="5011608" cy="2188229"/>
            <a:chOff x="464632" y="2143864"/>
            <a:chExt cx="5011608" cy="21882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Weak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CDF5CA-4901-4942-9FDE-9415D9C93207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designed for a specific task and operates within a limited context.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Excels at one particular function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Does not possess consciousness or self-awareness.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Cannot generalize beyond its trained domain.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06428D0-8E72-4CC6-9EE1-310093D2D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53" y="2541516"/>
            <a:ext cx="5533292" cy="2247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0340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B4AA52-91E3-4D4B-92BF-3CD2BDF83994}"/>
              </a:ext>
            </a:extLst>
          </p:cNvPr>
          <p:cNvGrpSpPr/>
          <p:nvPr/>
        </p:nvGrpSpPr>
        <p:grpSpPr>
          <a:xfrm>
            <a:off x="464632" y="2143864"/>
            <a:ext cx="5011608" cy="2188229"/>
            <a:chOff x="464632" y="2143864"/>
            <a:chExt cx="5011608" cy="21882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Weak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CDF5CA-4901-4942-9FDE-9415D9C93207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designed for a specific task and operates within a limited context.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Excels at one particular function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Does not possess consciousness or self-awareness.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Cannot generalize beyond its trained domain.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06428D0-8E72-4CC6-9EE1-310093D2D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4576819"/>
            <a:ext cx="1290698" cy="524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AD3420-DA1B-4AEA-9E14-565CA8DC2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62" y="2343919"/>
            <a:ext cx="4558030" cy="255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4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B4AA52-91E3-4D4B-92BF-3CD2BDF83994}"/>
              </a:ext>
            </a:extLst>
          </p:cNvPr>
          <p:cNvGrpSpPr/>
          <p:nvPr/>
        </p:nvGrpSpPr>
        <p:grpSpPr>
          <a:xfrm>
            <a:off x="464632" y="2143864"/>
            <a:ext cx="5011608" cy="2188229"/>
            <a:chOff x="464632" y="2143864"/>
            <a:chExt cx="5011608" cy="218822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Weak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CDF5CA-4901-4942-9FDE-9415D9C93207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designed for a specific task and operates within a limited context.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Excels at one particular function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Does not possess consciousness or self-awareness.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Cannot generalize beyond its trained domain.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06428D0-8E72-4CC6-9EE1-310093D2D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4576819"/>
            <a:ext cx="1290698" cy="5243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D00A1-799C-4C5A-BF1D-D55F63A58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68" y="2239192"/>
            <a:ext cx="4618932" cy="2599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EB0E7F-FE3B-49E8-AEDB-2BEB573AA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22" y="4471711"/>
            <a:ext cx="1311716" cy="73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83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C1420A-E510-4570-A84C-ABD58838F01A}"/>
              </a:ext>
            </a:extLst>
          </p:cNvPr>
          <p:cNvGrpSpPr/>
          <p:nvPr/>
        </p:nvGrpSpPr>
        <p:grpSpPr>
          <a:xfrm>
            <a:off x="296987" y="2143864"/>
            <a:ext cx="5179253" cy="3087465"/>
            <a:chOff x="296987" y="2143864"/>
            <a:chExt cx="5179253" cy="30874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B4AA52-91E3-4D4B-92BF-3CD2BDF83994}"/>
                </a:ext>
              </a:extLst>
            </p:cNvPr>
            <p:cNvGrpSpPr/>
            <p:nvPr/>
          </p:nvGrpSpPr>
          <p:grpSpPr>
            <a:xfrm>
              <a:off x="464632" y="2143864"/>
              <a:ext cx="5011608" cy="2188229"/>
              <a:chOff x="464632" y="2143864"/>
              <a:chExt cx="5011608" cy="21882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611A68-14EE-4EE9-991E-E87462591346}"/>
                  </a:ext>
                </a:extLst>
              </p:cNvPr>
              <p:cNvSpPr txBox="1"/>
              <p:nvPr/>
            </p:nvSpPr>
            <p:spPr>
              <a:xfrm>
                <a:off x="2325840" y="2143864"/>
                <a:ext cx="12891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Weak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DF5CA-4901-4942-9FDE-9415D9C93207}"/>
                  </a:ext>
                </a:extLst>
              </p:cNvPr>
              <p:cNvSpPr txBox="1"/>
              <p:nvPr/>
            </p:nvSpPr>
            <p:spPr>
              <a:xfrm>
                <a:off x="464632" y="2577767"/>
                <a:ext cx="50116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bg1"/>
                    </a:solidFill>
                  </a:rPr>
                  <a:t>AI designed for a specific task and operates within a limited context.</a:t>
                </a:r>
              </a:p>
              <a:p>
                <a:pPr algn="just"/>
                <a:r>
                  <a:rPr lang="en-US" b="1" dirty="0">
                    <a:solidFill>
                      <a:schemeClr val="bg1"/>
                    </a:solidFill>
                  </a:rPr>
                  <a:t>Characteristics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Excels at one particular function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Does not possess consciousness or self-awareness.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Cannot generalize beyond its trained domain.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6428D0-8E72-4CC6-9EE1-310093D2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7" y="4576819"/>
              <a:ext cx="1290698" cy="5243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AD3420-DA1B-4AEA-9E14-565CA8DC2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322" y="4471711"/>
              <a:ext cx="1311716" cy="7345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9D00A1-799C-4C5A-BF1D-D55F63A5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715" y="4505699"/>
              <a:ext cx="1289191" cy="7256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9B0E92-89A5-4E5B-A0B3-5E750D56FA26}"/>
              </a:ext>
            </a:extLst>
          </p:cNvPr>
          <p:cNvGrpSpPr/>
          <p:nvPr/>
        </p:nvGrpSpPr>
        <p:grpSpPr>
          <a:xfrm>
            <a:off x="6075680" y="2143864"/>
            <a:ext cx="5986968" cy="1080234"/>
            <a:chOff x="464632" y="2143864"/>
            <a:chExt cx="5011608" cy="108023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CA450A-CCAE-4B3E-B95B-88960817D9C0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Strong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430DC3-FF3D-4A4A-9F89-D65F14624448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with human-like cognitive abilities, capable of reasoning, learning, and applying knowledge across various domains.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266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C1420A-E510-4570-A84C-ABD58838F01A}"/>
              </a:ext>
            </a:extLst>
          </p:cNvPr>
          <p:cNvGrpSpPr/>
          <p:nvPr/>
        </p:nvGrpSpPr>
        <p:grpSpPr>
          <a:xfrm>
            <a:off x="296987" y="2143864"/>
            <a:ext cx="5179253" cy="3087465"/>
            <a:chOff x="296987" y="2143864"/>
            <a:chExt cx="5179253" cy="30874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B4AA52-91E3-4D4B-92BF-3CD2BDF83994}"/>
                </a:ext>
              </a:extLst>
            </p:cNvPr>
            <p:cNvGrpSpPr/>
            <p:nvPr/>
          </p:nvGrpSpPr>
          <p:grpSpPr>
            <a:xfrm>
              <a:off x="464632" y="2143864"/>
              <a:ext cx="5011608" cy="2188229"/>
              <a:chOff x="464632" y="2143864"/>
              <a:chExt cx="5011608" cy="21882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611A68-14EE-4EE9-991E-E87462591346}"/>
                  </a:ext>
                </a:extLst>
              </p:cNvPr>
              <p:cNvSpPr txBox="1"/>
              <p:nvPr/>
            </p:nvSpPr>
            <p:spPr>
              <a:xfrm>
                <a:off x="2325840" y="2143864"/>
                <a:ext cx="12891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Weak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DF5CA-4901-4942-9FDE-9415D9C93207}"/>
                  </a:ext>
                </a:extLst>
              </p:cNvPr>
              <p:cNvSpPr txBox="1"/>
              <p:nvPr/>
            </p:nvSpPr>
            <p:spPr>
              <a:xfrm>
                <a:off x="464632" y="2577767"/>
                <a:ext cx="50116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bg1"/>
                    </a:solidFill>
                  </a:rPr>
                  <a:t>AI designed for a specific task and operates within a limited context.</a:t>
                </a:r>
              </a:p>
              <a:p>
                <a:pPr algn="just"/>
                <a:r>
                  <a:rPr lang="en-US" b="1" dirty="0">
                    <a:solidFill>
                      <a:schemeClr val="bg1"/>
                    </a:solidFill>
                  </a:rPr>
                  <a:t>Characteristics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Excels at one particular function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Does not possess consciousness or self-awareness.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Cannot generalize beyond its trained domain.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6428D0-8E72-4CC6-9EE1-310093D2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7" y="4576819"/>
              <a:ext cx="1290698" cy="5243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AD3420-DA1B-4AEA-9E14-565CA8DC2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322" y="4471711"/>
              <a:ext cx="1311716" cy="7345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9D00A1-799C-4C5A-BF1D-D55F63A5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715" y="4505699"/>
              <a:ext cx="1289191" cy="7256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9B0E92-89A5-4E5B-A0B3-5E750D56FA26}"/>
              </a:ext>
            </a:extLst>
          </p:cNvPr>
          <p:cNvGrpSpPr/>
          <p:nvPr/>
        </p:nvGrpSpPr>
        <p:grpSpPr>
          <a:xfrm>
            <a:off x="6075680" y="2143864"/>
            <a:ext cx="5986968" cy="1634232"/>
            <a:chOff x="464632" y="2143864"/>
            <a:chExt cx="5011608" cy="16342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CA450A-CCAE-4B3E-B95B-88960817D9C0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Strong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430DC3-FF3D-4A4A-9F89-D65F14624448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with human-like cognitive abilities, capable of reasoning, learning, and applying knowledge across various domains.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Can perform any intellectual task a human can.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540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C1420A-E510-4570-A84C-ABD58838F01A}"/>
              </a:ext>
            </a:extLst>
          </p:cNvPr>
          <p:cNvGrpSpPr/>
          <p:nvPr/>
        </p:nvGrpSpPr>
        <p:grpSpPr>
          <a:xfrm>
            <a:off x="296987" y="2143864"/>
            <a:ext cx="5179253" cy="3087465"/>
            <a:chOff x="296987" y="2143864"/>
            <a:chExt cx="5179253" cy="30874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B4AA52-91E3-4D4B-92BF-3CD2BDF83994}"/>
                </a:ext>
              </a:extLst>
            </p:cNvPr>
            <p:cNvGrpSpPr/>
            <p:nvPr/>
          </p:nvGrpSpPr>
          <p:grpSpPr>
            <a:xfrm>
              <a:off x="464632" y="2143864"/>
              <a:ext cx="5011608" cy="2188229"/>
              <a:chOff x="464632" y="2143864"/>
              <a:chExt cx="5011608" cy="21882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611A68-14EE-4EE9-991E-E87462591346}"/>
                  </a:ext>
                </a:extLst>
              </p:cNvPr>
              <p:cNvSpPr txBox="1"/>
              <p:nvPr/>
            </p:nvSpPr>
            <p:spPr>
              <a:xfrm>
                <a:off x="2325840" y="2143864"/>
                <a:ext cx="12891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Weak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DF5CA-4901-4942-9FDE-9415D9C93207}"/>
                  </a:ext>
                </a:extLst>
              </p:cNvPr>
              <p:cNvSpPr txBox="1"/>
              <p:nvPr/>
            </p:nvSpPr>
            <p:spPr>
              <a:xfrm>
                <a:off x="464632" y="2577767"/>
                <a:ext cx="50116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bg1"/>
                    </a:solidFill>
                  </a:rPr>
                  <a:t>AI designed for a specific task and operates within a limited context.</a:t>
                </a:r>
              </a:p>
              <a:p>
                <a:pPr algn="just"/>
                <a:r>
                  <a:rPr lang="en-US" b="1" dirty="0">
                    <a:solidFill>
                      <a:schemeClr val="bg1"/>
                    </a:solidFill>
                  </a:rPr>
                  <a:t>Characteristics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Excels at one particular function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Does not possess consciousness or self-awareness.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Cannot generalize beyond its trained domain.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6428D0-8E72-4CC6-9EE1-310093D2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7" y="4576819"/>
              <a:ext cx="1290698" cy="5243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AD3420-DA1B-4AEA-9E14-565CA8DC2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322" y="4471711"/>
              <a:ext cx="1311716" cy="7345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9D00A1-799C-4C5A-BF1D-D55F63A5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715" y="4505699"/>
              <a:ext cx="1289191" cy="7256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9B0E92-89A5-4E5B-A0B3-5E750D56FA26}"/>
              </a:ext>
            </a:extLst>
          </p:cNvPr>
          <p:cNvGrpSpPr/>
          <p:nvPr/>
        </p:nvGrpSpPr>
        <p:grpSpPr>
          <a:xfrm>
            <a:off x="6075680" y="2143864"/>
            <a:ext cx="5986968" cy="1911231"/>
            <a:chOff x="464632" y="2143864"/>
            <a:chExt cx="5011608" cy="19112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CA450A-CCAE-4B3E-B95B-88960817D9C0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Strong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430DC3-FF3D-4A4A-9F89-D65F14624448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with human-like cognitive abilities, capable of reasoning, learning, and applying knowledge across various domains.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Can perform any intellectual task a human can.</a:t>
              </a:r>
            </a:p>
            <a:p>
              <a:pPr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Possesses self-awareness, consciousness, and understanding.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07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Training Objective &amp; Outcomes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FC4CAF4-B772-4042-9055-BF8B03321A92}"/>
              </a:ext>
            </a:extLst>
          </p:cNvPr>
          <p:cNvGrpSpPr/>
          <p:nvPr/>
        </p:nvGrpSpPr>
        <p:grpSpPr>
          <a:xfrm>
            <a:off x="296987" y="2194560"/>
            <a:ext cx="3218751" cy="1847890"/>
            <a:chOff x="443610" y="2194560"/>
            <a:chExt cx="3218751" cy="1847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047067-2DF0-4996-8E99-CB68D966536E}"/>
                </a:ext>
              </a:extLst>
            </p:cNvPr>
            <p:cNvSpPr txBox="1"/>
            <p:nvPr/>
          </p:nvSpPr>
          <p:spPr>
            <a:xfrm>
              <a:off x="650240" y="2194560"/>
              <a:ext cx="301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AI/ML Fundamentals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4B1752-833D-4F07-8544-9627CF44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0" y="2569250"/>
              <a:ext cx="2619022" cy="147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192106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C1420A-E510-4570-A84C-ABD58838F01A}"/>
              </a:ext>
            </a:extLst>
          </p:cNvPr>
          <p:cNvGrpSpPr/>
          <p:nvPr/>
        </p:nvGrpSpPr>
        <p:grpSpPr>
          <a:xfrm>
            <a:off x="296987" y="2143864"/>
            <a:ext cx="5179253" cy="3087465"/>
            <a:chOff x="296987" y="2143864"/>
            <a:chExt cx="5179253" cy="30874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B4AA52-91E3-4D4B-92BF-3CD2BDF83994}"/>
                </a:ext>
              </a:extLst>
            </p:cNvPr>
            <p:cNvGrpSpPr/>
            <p:nvPr/>
          </p:nvGrpSpPr>
          <p:grpSpPr>
            <a:xfrm>
              <a:off x="464632" y="2143864"/>
              <a:ext cx="5011608" cy="2188229"/>
              <a:chOff x="464632" y="2143864"/>
              <a:chExt cx="5011608" cy="21882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611A68-14EE-4EE9-991E-E87462591346}"/>
                  </a:ext>
                </a:extLst>
              </p:cNvPr>
              <p:cNvSpPr txBox="1"/>
              <p:nvPr/>
            </p:nvSpPr>
            <p:spPr>
              <a:xfrm>
                <a:off x="2325840" y="2143864"/>
                <a:ext cx="12891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Weak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DF5CA-4901-4942-9FDE-9415D9C93207}"/>
                  </a:ext>
                </a:extLst>
              </p:cNvPr>
              <p:cNvSpPr txBox="1"/>
              <p:nvPr/>
            </p:nvSpPr>
            <p:spPr>
              <a:xfrm>
                <a:off x="464632" y="2577767"/>
                <a:ext cx="50116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bg1"/>
                    </a:solidFill>
                  </a:rPr>
                  <a:t>AI designed for a specific task and operates within a limited context.</a:t>
                </a:r>
              </a:p>
              <a:p>
                <a:pPr algn="just"/>
                <a:r>
                  <a:rPr lang="en-US" b="1" dirty="0">
                    <a:solidFill>
                      <a:schemeClr val="bg1"/>
                    </a:solidFill>
                  </a:rPr>
                  <a:t>Characteristics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Excels at one particular function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Does not possess consciousness or self-awareness.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Cannot generalize beyond its trained domain.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6428D0-8E72-4CC6-9EE1-310093D2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7" y="4576819"/>
              <a:ext cx="1290698" cy="5243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AD3420-DA1B-4AEA-9E14-565CA8DC2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322" y="4471711"/>
              <a:ext cx="1311716" cy="7345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9D00A1-799C-4C5A-BF1D-D55F63A5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715" y="4505699"/>
              <a:ext cx="1289191" cy="7256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9B0E92-89A5-4E5B-A0B3-5E750D56FA26}"/>
              </a:ext>
            </a:extLst>
          </p:cNvPr>
          <p:cNvGrpSpPr/>
          <p:nvPr/>
        </p:nvGrpSpPr>
        <p:grpSpPr>
          <a:xfrm>
            <a:off x="6075680" y="2143864"/>
            <a:ext cx="5986968" cy="3019226"/>
            <a:chOff x="464632" y="2143864"/>
            <a:chExt cx="5011608" cy="301922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CA450A-CCAE-4B3E-B95B-88960817D9C0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Strong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430DC3-FF3D-4A4A-9F89-D65F14624448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with human-like cognitive abilities, capable of reasoning, learning, and applying knowledge across various domains.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Can perform any intellectual task a human can.</a:t>
              </a:r>
            </a:p>
            <a:p>
              <a:pPr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Possesses self-awareness, consciousness, and understanding.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Adapts to new situations without explicit programming.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37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C1420A-E510-4570-A84C-ABD58838F01A}"/>
              </a:ext>
            </a:extLst>
          </p:cNvPr>
          <p:cNvGrpSpPr/>
          <p:nvPr/>
        </p:nvGrpSpPr>
        <p:grpSpPr>
          <a:xfrm>
            <a:off x="296987" y="2143864"/>
            <a:ext cx="5179253" cy="3087465"/>
            <a:chOff x="296987" y="2143864"/>
            <a:chExt cx="5179253" cy="30874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B4AA52-91E3-4D4B-92BF-3CD2BDF83994}"/>
                </a:ext>
              </a:extLst>
            </p:cNvPr>
            <p:cNvGrpSpPr/>
            <p:nvPr/>
          </p:nvGrpSpPr>
          <p:grpSpPr>
            <a:xfrm>
              <a:off x="464632" y="2143864"/>
              <a:ext cx="5011608" cy="2188229"/>
              <a:chOff x="464632" y="2143864"/>
              <a:chExt cx="5011608" cy="21882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611A68-14EE-4EE9-991E-E87462591346}"/>
                  </a:ext>
                </a:extLst>
              </p:cNvPr>
              <p:cNvSpPr txBox="1"/>
              <p:nvPr/>
            </p:nvSpPr>
            <p:spPr>
              <a:xfrm>
                <a:off x="2325840" y="2143864"/>
                <a:ext cx="12891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Weak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DF5CA-4901-4942-9FDE-9415D9C93207}"/>
                  </a:ext>
                </a:extLst>
              </p:cNvPr>
              <p:cNvSpPr txBox="1"/>
              <p:nvPr/>
            </p:nvSpPr>
            <p:spPr>
              <a:xfrm>
                <a:off x="464632" y="2577767"/>
                <a:ext cx="50116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bg1"/>
                    </a:solidFill>
                  </a:rPr>
                  <a:t>AI designed for a specific task and operates within a limited context.</a:t>
                </a:r>
              </a:p>
              <a:p>
                <a:pPr algn="just"/>
                <a:r>
                  <a:rPr lang="en-US" b="1" dirty="0">
                    <a:solidFill>
                      <a:schemeClr val="bg1"/>
                    </a:solidFill>
                  </a:rPr>
                  <a:t>Characteristics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Excels at one particular function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Does not possess consciousness or self-awareness.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Cannot generalize beyond its trained domain.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6428D0-8E72-4CC6-9EE1-310093D2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7" y="4576819"/>
              <a:ext cx="1290698" cy="5243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AD3420-DA1B-4AEA-9E14-565CA8DC2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322" y="4471711"/>
              <a:ext cx="1311716" cy="7345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9D00A1-799C-4C5A-BF1D-D55F63A5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715" y="4505699"/>
              <a:ext cx="1289191" cy="7256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9B0E92-89A5-4E5B-A0B3-5E750D56FA26}"/>
              </a:ext>
            </a:extLst>
          </p:cNvPr>
          <p:cNvGrpSpPr/>
          <p:nvPr/>
        </p:nvGrpSpPr>
        <p:grpSpPr>
          <a:xfrm>
            <a:off x="6075680" y="2143864"/>
            <a:ext cx="5986968" cy="2742227"/>
            <a:chOff x="464632" y="2143864"/>
            <a:chExt cx="5011608" cy="27422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CA450A-CCAE-4B3E-B95B-88960817D9C0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Strong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430DC3-FF3D-4A4A-9F89-D65F14624448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with human-like cognitive abilities, capable of reasoning, learning, and applying knowledge across various domains.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Can perform any intellectual task a human can.</a:t>
              </a:r>
            </a:p>
            <a:p>
              <a:pPr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Possesses self-awareness, consciousness, and understanding.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Adapts to new situations without explicit programming.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b="1" dirty="0">
                  <a:solidFill>
                    <a:schemeClr val="bg1"/>
                  </a:solidFill>
                </a:rPr>
                <a:t>Current Status</a:t>
              </a:r>
              <a:r>
                <a:rPr lang="en-US" dirty="0">
                  <a:solidFill>
                    <a:schemeClr val="bg1"/>
                  </a:solidFill>
                </a:rPr>
                <a:t>: Does not yet exist; remains theoretical.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290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Weak VS Strong AI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C1420A-E510-4570-A84C-ABD58838F01A}"/>
              </a:ext>
            </a:extLst>
          </p:cNvPr>
          <p:cNvGrpSpPr/>
          <p:nvPr/>
        </p:nvGrpSpPr>
        <p:grpSpPr>
          <a:xfrm>
            <a:off x="296987" y="2143864"/>
            <a:ext cx="5179253" cy="3087465"/>
            <a:chOff x="296987" y="2143864"/>
            <a:chExt cx="5179253" cy="30874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B4AA52-91E3-4D4B-92BF-3CD2BDF83994}"/>
                </a:ext>
              </a:extLst>
            </p:cNvPr>
            <p:cNvGrpSpPr/>
            <p:nvPr/>
          </p:nvGrpSpPr>
          <p:grpSpPr>
            <a:xfrm>
              <a:off x="464632" y="2143864"/>
              <a:ext cx="5011608" cy="2188229"/>
              <a:chOff x="464632" y="2143864"/>
              <a:chExt cx="5011608" cy="218822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611A68-14EE-4EE9-991E-E87462591346}"/>
                  </a:ext>
                </a:extLst>
              </p:cNvPr>
              <p:cNvSpPr txBox="1"/>
              <p:nvPr/>
            </p:nvSpPr>
            <p:spPr>
              <a:xfrm>
                <a:off x="2325840" y="2143864"/>
                <a:ext cx="12891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chemeClr val="bg1"/>
                    </a:solidFill>
                  </a:rPr>
                  <a:t>Weak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CDF5CA-4901-4942-9FDE-9415D9C93207}"/>
                  </a:ext>
                </a:extLst>
              </p:cNvPr>
              <p:cNvSpPr txBox="1"/>
              <p:nvPr/>
            </p:nvSpPr>
            <p:spPr>
              <a:xfrm>
                <a:off x="464632" y="2577767"/>
                <a:ext cx="50116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>
                    <a:solidFill>
                      <a:schemeClr val="bg1"/>
                    </a:solidFill>
                  </a:rPr>
                  <a:t>AI designed for a specific task and operates within a limited context.</a:t>
                </a:r>
              </a:p>
              <a:p>
                <a:pPr algn="just"/>
                <a:r>
                  <a:rPr lang="en-US" b="1" dirty="0">
                    <a:solidFill>
                      <a:schemeClr val="bg1"/>
                    </a:solidFill>
                  </a:rPr>
                  <a:t>Characteristics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Excels at one particular function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Does not possess consciousness or self-awareness.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Cannot generalize beyond its trained domain.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6428D0-8E72-4CC6-9EE1-310093D2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7" y="4576819"/>
              <a:ext cx="1290698" cy="5243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AD3420-DA1B-4AEA-9E14-565CA8DC2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322" y="4471711"/>
              <a:ext cx="1311716" cy="73456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9D00A1-799C-4C5A-BF1D-D55F63A58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715" y="4505699"/>
              <a:ext cx="1289191" cy="7256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9B0E92-89A5-4E5B-A0B3-5E750D56FA26}"/>
              </a:ext>
            </a:extLst>
          </p:cNvPr>
          <p:cNvGrpSpPr/>
          <p:nvPr/>
        </p:nvGrpSpPr>
        <p:grpSpPr>
          <a:xfrm>
            <a:off x="6075680" y="2143864"/>
            <a:ext cx="5986968" cy="2742227"/>
            <a:chOff x="464632" y="2143864"/>
            <a:chExt cx="5011608" cy="27422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CA450A-CCAE-4B3E-B95B-88960817D9C0}"/>
                </a:ext>
              </a:extLst>
            </p:cNvPr>
            <p:cNvSpPr txBox="1"/>
            <p:nvPr/>
          </p:nvSpPr>
          <p:spPr>
            <a:xfrm>
              <a:off x="2325840" y="2143864"/>
              <a:ext cx="1289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>
                  <a:solidFill>
                    <a:schemeClr val="bg1"/>
                  </a:solidFill>
                </a:rPr>
                <a:t>Strong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430DC3-FF3D-4A4A-9F89-D65F14624448}"/>
                </a:ext>
              </a:extLst>
            </p:cNvPr>
            <p:cNvSpPr txBox="1"/>
            <p:nvPr/>
          </p:nvSpPr>
          <p:spPr>
            <a:xfrm>
              <a:off x="464632" y="2577767"/>
              <a:ext cx="501160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>
                  <a:solidFill>
                    <a:schemeClr val="bg1"/>
                  </a:solidFill>
                </a:rPr>
                <a:t>AI with human-like cognitive abilities, capable of reasoning, learning, and applying knowledge across various domains.</a:t>
              </a:r>
            </a:p>
            <a:p>
              <a:pPr algn="just"/>
              <a:r>
                <a:rPr lang="en-US" b="1" dirty="0">
                  <a:solidFill>
                    <a:schemeClr val="bg1"/>
                  </a:solidFill>
                </a:rPr>
                <a:t>Characteristics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Can perform any intellectual task a human can.</a:t>
              </a:r>
            </a:p>
            <a:p>
              <a:pPr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Possesses self-awareness, consciousness, and understanding.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Adapts to new situations without explicit programming.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b="1" dirty="0">
                  <a:solidFill>
                    <a:schemeClr val="bg1"/>
                  </a:solidFill>
                </a:rPr>
                <a:t>Current Status</a:t>
              </a:r>
              <a:r>
                <a:rPr lang="en-US" dirty="0">
                  <a:solidFill>
                    <a:schemeClr val="bg1"/>
                  </a:solidFill>
                </a:rPr>
                <a:t>: Does not yet exist; remains theoretical.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1AC9251-CBF6-4BF9-8AC9-028E2E0FD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91" y="4999565"/>
            <a:ext cx="2089691" cy="1098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559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5B89182-F0BD-494B-92D5-EEAB723085E8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37C3E1D-2D81-48EA-827D-9C4996D746FC}"/>
              </a:ext>
            </a:extLst>
          </p:cNvPr>
          <p:cNvGrpSpPr/>
          <p:nvPr/>
        </p:nvGrpSpPr>
        <p:grpSpPr>
          <a:xfrm>
            <a:off x="1045204" y="2052320"/>
            <a:ext cx="3335032" cy="1571804"/>
            <a:chOff x="577844" y="2733040"/>
            <a:chExt cx="3335032" cy="15718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047067-2DF0-4996-8E99-CB68D966536E}"/>
                </a:ext>
              </a:extLst>
            </p:cNvPr>
            <p:cNvSpPr txBox="1"/>
            <p:nvPr/>
          </p:nvSpPr>
          <p:spPr>
            <a:xfrm>
              <a:off x="577844" y="3658513"/>
              <a:ext cx="3335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Early Foundations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(1940–1950)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0DFEC51-79D9-49D4-9E56-EA897FA0ABCC}"/>
                </a:ext>
              </a:extLst>
            </p:cNvPr>
            <p:cNvSpPr/>
            <p:nvPr/>
          </p:nvSpPr>
          <p:spPr>
            <a:xfrm>
              <a:off x="1838960" y="2733040"/>
              <a:ext cx="812800" cy="812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686169D-33CF-4D43-8293-4260010DB390}"/>
              </a:ext>
            </a:extLst>
          </p:cNvPr>
          <p:cNvGrpSpPr/>
          <p:nvPr/>
        </p:nvGrpSpPr>
        <p:grpSpPr>
          <a:xfrm>
            <a:off x="4585062" y="2117225"/>
            <a:ext cx="3335032" cy="1565254"/>
            <a:chOff x="4332690" y="2739590"/>
            <a:chExt cx="3335032" cy="156525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AABC4F7-6EE5-4626-A70C-C7374F242DD8}"/>
                </a:ext>
              </a:extLst>
            </p:cNvPr>
            <p:cNvSpPr txBox="1"/>
            <p:nvPr/>
          </p:nvSpPr>
          <p:spPr>
            <a:xfrm>
              <a:off x="4332690" y="3658513"/>
              <a:ext cx="3335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Golden Age &amp; Early Optimism (1950–1970)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4852FFE-1A8F-423F-A40F-F7E11C86B806}"/>
                </a:ext>
              </a:extLst>
            </p:cNvPr>
            <p:cNvSpPr/>
            <p:nvPr/>
          </p:nvSpPr>
          <p:spPr>
            <a:xfrm>
              <a:off x="5593806" y="2739590"/>
              <a:ext cx="812800" cy="812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4FCA4FA-F528-4A90-B1AC-EE875BCE3802}"/>
              </a:ext>
            </a:extLst>
          </p:cNvPr>
          <p:cNvGrpSpPr/>
          <p:nvPr/>
        </p:nvGrpSpPr>
        <p:grpSpPr>
          <a:xfrm>
            <a:off x="8124920" y="2047761"/>
            <a:ext cx="3335032" cy="1634718"/>
            <a:chOff x="8622760" y="2733040"/>
            <a:chExt cx="3335032" cy="163471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D7A0285-C7B5-48AC-A2E0-618A02209A1C}"/>
                </a:ext>
              </a:extLst>
            </p:cNvPr>
            <p:cNvSpPr txBox="1"/>
            <p:nvPr/>
          </p:nvSpPr>
          <p:spPr>
            <a:xfrm>
              <a:off x="8622760" y="3721427"/>
              <a:ext cx="3335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First AI Winter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(1970–1980)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19B8FB4-E652-4D80-AC9F-4919A7ACB7D9}"/>
                </a:ext>
              </a:extLst>
            </p:cNvPr>
            <p:cNvSpPr/>
            <p:nvPr/>
          </p:nvSpPr>
          <p:spPr>
            <a:xfrm>
              <a:off x="9883876" y="2733040"/>
              <a:ext cx="812800" cy="812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CFEDD10-2507-4CA0-A8AD-D14C68DFB899}"/>
              </a:ext>
            </a:extLst>
          </p:cNvPr>
          <p:cNvGrpSpPr/>
          <p:nvPr/>
        </p:nvGrpSpPr>
        <p:grpSpPr>
          <a:xfrm>
            <a:off x="2474486" y="3980289"/>
            <a:ext cx="3335032" cy="1533783"/>
            <a:chOff x="533926" y="3157141"/>
            <a:chExt cx="3335032" cy="153378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C5A34AD-6AF1-4E03-869B-7B4800D84FF2}"/>
                </a:ext>
              </a:extLst>
            </p:cNvPr>
            <p:cNvSpPr txBox="1"/>
            <p:nvPr/>
          </p:nvSpPr>
          <p:spPr>
            <a:xfrm>
              <a:off x="533926" y="4044593"/>
              <a:ext cx="3335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Rise of Machine Learning </a:t>
              </a:r>
              <a:br>
                <a:rPr lang="en-US" b="1" dirty="0">
                  <a:solidFill>
                    <a:schemeClr val="bg1"/>
                  </a:solidFill>
                </a:rPr>
              </a:br>
              <a:r>
                <a:rPr lang="en-US" b="1" dirty="0">
                  <a:solidFill>
                    <a:schemeClr val="bg1"/>
                  </a:solidFill>
                </a:rPr>
                <a:t>1980–1990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6E23A8B-6723-4246-BA33-B6739270EB40}"/>
                </a:ext>
              </a:extLst>
            </p:cNvPr>
            <p:cNvSpPr/>
            <p:nvPr/>
          </p:nvSpPr>
          <p:spPr>
            <a:xfrm>
              <a:off x="1795042" y="3157141"/>
              <a:ext cx="812800" cy="812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7194626-DACB-4503-B356-56FA52C01E23}"/>
              </a:ext>
            </a:extLst>
          </p:cNvPr>
          <p:cNvGrpSpPr/>
          <p:nvPr/>
        </p:nvGrpSpPr>
        <p:grpSpPr>
          <a:xfrm>
            <a:off x="6863804" y="3980289"/>
            <a:ext cx="3335032" cy="1533783"/>
            <a:chOff x="4332690" y="3157141"/>
            <a:chExt cx="3335032" cy="153378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CB2FBB5-35FF-449A-9311-C0157DEAE71C}"/>
                </a:ext>
              </a:extLst>
            </p:cNvPr>
            <p:cNvSpPr txBox="1"/>
            <p:nvPr/>
          </p:nvSpPr>
          <p:spPr>
            <a:xfrm>
              <a:off x="4332690" y="4044593"/>
              <a:ext cx="33350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Modern AI Boom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2000–Present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E7DF52B-D77C-4F49-B846-247A3485D77E}"/>
                </a:ext>
              </a:extLst>
            </p:cNvPr>
            <p:cNvSpPr/>
            <p:nvPr/>
          </p:nvSpPr>
          <p:spPr>
            <a:xfrm>
              <a:off x="5482046" y="3157141"/>
              <a:ext cx="812800" cy="812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087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11" y="1941689"/>
            <a:ext cx="2058670" cy="21672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6096000" y="4108894"/>
            <a:ext cx="4373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1943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Propose a computational model of neural networks, laying groundwork for AI.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62E9EFC-ED2E-4AD3-8192-15508D1ABD02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317D5-055D-4388-A9D0-C181B3792AF6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Early Foundations (1940s–1950s)</a:t>
            </a:r>
          </a:p>
        </p:txBody>
      </p:sp>
    </p:spTree>
    <p:extLst>
      <p:ext uri="{BB962C8B-B14F-4D97-AF65-F5344CB8AC3E}">
        <p14:creationId xmlns:p14="http://schemas.microsoft.com/office/powerpoint/2010/main" val="242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305" y="2260470"/>
            <a:ext cx="2058670" cy="1549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6096000" y="4108894"/>
            <a:ext cx="516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1950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Publishes "computing machinery and intelligence", introducing the </a:t>
            </a:r>
            <a:r>
              <a:rPr lang="en-US" dirty="0" err="1">
                <a:solidFill>
                  <a:schemeClr val="bg1"/>
                </a:solidFill>
              </a:rPr>
              <a:t>turing</a:t>
            </a:r>
            <a:r>
              <a:rPr lang="en-US" dirty="0">
                <a:solidFill>
                  <a:schemeClr val="bg1"/>
                </a:solidFill>
              </a:rPr>
              <a:t> test for machine intelligence.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66712F-1F8A-4B59-A29B-655D8D04CE6F}"/>
              </a:ext>
            </a:extLst>
          </p:cNvPr>
          <p:cNvGrpSpPr/>
          <p:nvPr/>
        </p:nvGrpSpPr>
        <p:grpSpPr>
          <a:xfrm>
            <a:off x="234208" y="3096272"/>
            <a:ext cx="1013470" cy="1430845"/>
            <a:chOff x="234208" y="3096272"/>
            <a:chExt cx="1013470" cy="14308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521DC8-3E47-49A8-8C77-B56E3B7C8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08" y="3096272"/>
              <a:ext cx="1013470" cy="106690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2730F5-9DCF-4D38-8D64-1329FF58785C}"/>
                </a:ext>
              </a:extLst>
            </p:cNvPr>
            <p:cNvSpPr txBox="1"/>
            <p:nvPr/>
          </p:nvSpPr>
          <p:spPr>
            <a:xfrm>
              <a:off x="324383" y="4157785"/>
              <a:ext cx="83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1943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3F13D3A-099E-4842-8042-D07EC2397643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5BBD89-F807-4280-81D4-04008F1AEABC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Early Foundations (1940s–1950s)</a:t>
            </a:r>
          </a:p>
        </p:txBody>
      </p:sp>
    </p:spTree>
    <p:extLst>
      <p:ext uri="{BB962C8B-B14F-4D97-AF65-F5344CB8AC3E}">
        <p14:creationId xmlns:p14="http://schemas.microsoft.com/office/powerpoint/2010/main" val="2410564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95" y="1771456"/>
            <a:ext cx="3519800" cy="2337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6096000" y="4108894"/>
            <a:ext cx="516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1956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coins the term "Artificial Intelligence" and establishes AI as a field.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66712F-1F8A-4B59-A29B-655D8D04CE6F}"/>
              </a:ext>
            </a:extLst>
          </p:cNvPr>
          <p:cNvGrpSpPr/>
          <p:nvPr/>
        </p:nvGrpSpPr>
        <p:grpSpPr>
          <a:xfrm>
            <a:off x="234208" y="3096272"/>
            <a:ext cx="1013470" cy="1430845"/>
            <a:chOff x="234208" y="3096272"/>
            <a:chExt cx="1013470" cy="14308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521DC8-3E47-49A8-8C77-B56E3B7C8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08" y="3096272"/>
              <a:ext cx="1013470" cy="106690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2730F5-9DCF-4D38-8D64-1329FF58785C}"/>
                </a:ext>
              </a:extLst>
            </p:cNvPr>
            <p:cNvSpPr txBox="1"/>
            <p:nvPr/>
          </p:nvSpPr>
          <p:spPr>
            <a:xfrm>
              <a:off x="324383" y="4157785"/>
              <a:ext cx="83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1943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ED3C4E-6464-4AED-88B4-E8CFB292EA23}"/>
              </a:ext>
            </a:extLst>
          </p:cNvPr>
          <p:cNvGrpSpPr/>
          <p:nvPr/>
        </p:nvGrpSpPr>
        <p:grpSpPr>
          <a:xfrm>
            <a:off x="1544848" y="3248204"/>
            <a:ext cx="1013470" cy="1278913"/>
            <a:chOff x="234208" y="3248204"/>
            <a:chExt cx="1013470" cy="12789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A321B0-9E39-413A-9059-CDE8205B0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208" y="3248204"/>
              <a:ext cx="1013470" cy="76303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4F852C-ABC5-46B1-BB37-A53146511118}"/>
                </a:ext>
              </a:extLst>
            </p:cNvPr>
            <p:cNvSpPr txBox="1"/>
            <p:nvPr/>
          </p:nvSpPr>
          <p:spPr>
            <a:xfrm>
              <a:off x="324383" y="4157785"/>
              <a:ext cx="833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1950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99B259E1-F4D3-4684-A9F8-841F9070A6A2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D35B28-0A5D-4D7A-BDC0-31340616EA24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Early Foundations (1940s–1950s)</a:t>
            </a:r>
          </a:p>
        </p:txBody>
      </p:sp>
    </p:spTree>
    <p:extLst>
      <p:ext uri="{BB962C8B-B14F-4D97-AF65-F5344CB8AC3E}">
        <p14:creationId xmlns:p14="http://schemas.microsoft.com/office/powerpoint/2010/main" val="3068796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11" y="2461364"/>
            <a:ext cx="2776932" cy="15213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5151120" y="4251134"/>
            <a:ext cx="6512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1956–1969</a:t>
            </a:r>
          </a:p>
          <a:p>
            <a:pPr algn="just"/>
            <a:r>
              <a:rPr lang="en-US" b="1" dirty="0">
                <a:solidFill>
                  <a:schemeClr val="bg1"/>
                </a:solidFill>
              </a:rPr>
              <a:t>Logic-Based AI: </a:t>
            </a:r>
            <a:r>
              <a:rPr lang="en-US" dirty="0">
                <a:solidFill>
                  <a:schemeClr val="bg1"/>
                </a:solidFill>
              </a:rPr>
              <a:t>Programs like Logic Theorist (Newell &amp; Simon) prove mathematical theorems.</a:t>
            </a:r>
          </a:p>
          <a:p>
            <a:pPr algn="just"/>
            <a:r>
              <a:rPr lang="en-US" b="1" dirty="0">
                <a:solidFill>
                  <a:schemeClr val="bg1"/>
                </a:solidFill>
              </a:rPr>
              <a:t>ELIZA (1966): </a:t>
            </a:r>
            <a:r>
              <a:rPr lang="en-US" dirty="0">
                <a:solidFill>
                  <a:schemeClr val="bg1"/>
                </a:solidFill>
              </a:rPr>
              <a:t>Early chatbot simulating a psychotherapist (Joseph </a:t>
            </a:r>
            <a:r>
              <a:rPr lang="en-US" dirty="0" err="1">
                <a:solidFill>
                  <a:schemeClr val="bg1"/>
                </a:solidFill>
              </a:rPr>
              <a:t>Weizenbaum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pPr algn="just"/>
            <a:r>
              <a:rPr lang="en-US" b="1" dirty="0" err="1">
                <a:solidFill>
                  <a:schemeClr val="bg1"/>
                </a:solidFill>
              </a:rPr>
              <a:t>Perceptrons</a:t>
            </a:r>
            <a:r>
              <a:rPr lang="en-US" b="1" dirty="0">
                <a:solidFill>
                  <a:schemeClr val="bg1"/>
                </a:solidFill>
              </a:rPr>
              <a:t> (1957): </a:t>
            </a:r>
            <a:r>
              <a:rPr lang="en-US" dirty="0">
                <a:solidFill>
                  <a:schemeClr val="bg1"/>
                </a:solidFill>
              </a:rPr>
              <a:t>Frank Rosenblatt’s early neural network model.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62E9EFC-ED2E-4AD3-8192-15508D1ABD02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317D5-055D-4388-A9D0-C181B3792AF6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Golden Age &amp; Early Optimism (1950s–1970s)</a:t>
            </a:r>
          </a:p>
        </p:txBody>
      </p:sp>
    </p:spTree>
    <p:extLst>
      <p:ext uri="{BB962C8B-B14F-4D97-AF65-F5344CB8AC3E}">
        <p14:creationId xmlns:p14="http://schemas.microsoft.com/office/powerpoint/2010/main" val="3215464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36" y="2461364"/>
            <a:ext cx="2742082" cy="15213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5151120" y="4251134"/>
            <a:ext cx="651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1969 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</a:rPr>
              <a:t>Shakey</a:t>
            </a:r>
            <a:r>
              <a:rPr lang="en-US" b="1" dirty="0">
                <a:solidFill>
                  <a:schemeClr val="bg1"/>
                </a:solidFill>
              </a:rPr>
              <a:t> the Robot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First general-purpose mobile robot using logic and planning.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62E9EFC-ED2E-4AD3-8192-15508D1ABD02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317D5-055D-4388-A9D0-C181B3792AF6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Golden Age &amp; Early Optimism (1950s–1970s)</a:t>
            </a:r>
          </a:p>
        </p:txBody>
      </p:sp>
    </p:spTree>
    <p:extLst>
      <p:ext uri="{BB962C8B-B14F-4D97-AF65-F5344CB8AC3E}">
        <p14:creationId xmlns:p14="http://schemas.microsoft.com/office/powerpoint/2010/main" val="230790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09" y="2599558"/>
            <a:ext cx="2058670" cy="11528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6096000" y="4108894"/>
            <a:ext cx="4373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1986s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Backpropagation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Rumelhart</a:t>
            </a:r>
            <a:r>
              <a:rPr lang="en-US" dirty="0">
                <a:solidFill>
                  <a:schemeClr val="bg1"/>
                </a:solidFill>
              </a:rPr>
              <a:t>, Hinton, Williams) revives neural networks.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62E9EFC-ED2E-4AD3-8192-15508D1ABD02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317D5-055D-4388-A9D0-C181B3792AF6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Rise of Machine Learning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1980s–1990s</a:t>
            </a:r>
          </a:p>
        </p:txBody>
      </p:sp>
    </p:spTree>
    <p:extLst>
      <p:ext uri="{BB962C8B-B14F-4D97-AF65-F5344CB8AC3E}">
        <p14:creationId xmlns:p14="http://schemas.microsoft.com/office/powerpoint/2010/main" val="340941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Training Objective &amp; Outcomes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FC4CAF4-B772-4042-9055-BF8B03321A92}"/>
              </a:ext>
            </a:extLst>
          </p:cNvPr>
          <p:cNvGrpSpPr/>
          <p:nvPr/>
        </p:nvGrpSpPr>
        <p:grpSpPr>
          <a:xfrm>
            <a:off x="296987" y="2194560"/>
            <a:ext cx="3218751" cy="1847890"/>
            <a:chOff x="443610" y="2194560"/>
            <a:chExt cx="3218751" cy="1847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047067-2DF0-4996-8E99-CB68D966536E}"/>
                </a:ext>
              </a:extLst>
            </p:cNvPr>
            <p:cNvSpPr txBox="1"/>
            <p:nvPr/>
          </p:nvSpPr>
          <p:spPr>
            <a:xfrm>
              <a:off x="650240" y="2194560"/>
              <a:ext cx="301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AI/ML Fundamentals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4B1752-833D-4F07-8544-9627CF44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0" y="2569250"/>
              <a:ext cx="2619022" cy="147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76D3CA-6DB7-45FF-822F-781EBEAB7359}"/>
              </a:ext>
            </a:extLst>
          </p:cNvPr>
          <p:cNvGrpSpPr/>
          <p:nvPr/>
        </p:nvGrpSpPr>
        <p:grpSpPr>
          <a:xfrm>
            <a:off x="5070969" y="2194560"/>
            <a:ext cx="2619022" cy="2000012"/>
            <a:chOff x="4786489" y="2194560"/>
            <a:chExt cx="2619022" cy="20000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4786489" y="2194560"/>
              <a:ext cx="261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Huawei Cloud AI services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DF9B95E-E5DC-4A03-A7CF-B719028B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796" y="2558812"/>
              <a:ext cx="1635760" cy="163576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401778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828" y="2606099"/>
            <a:ext cx="1732432" cy="1152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6096000" y="4108894"/>
            <a:ext cx="4373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1990s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Statistical ML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(e.g., SVMs, Bayesian networks) replaces symbolic AI in many domains..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62E9EFC-ED2E-4AD3-8192-15508D1ABD02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317D5-055D-4388-A9D0-C181B3792AF6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Rise of Machine Learning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1980s–1990s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9354A9-6025-41B2-BF9C-0DB9153C3BE4}"/>
              </a:ext>
            </a:extLst>
          </p:cNvPr>
          <p:cNvGrpSpPr/>
          <p:nvPr/>
        </p:nvGrpSpPr>
        <p:grpSpPr>
          <a:xfrm>
            <a:off x="234981" y="3575103"/>
            <a:ext cx="1216169" cy="1299905"/>
            <a:chOff x="234981" y="3575103"/>
            <a:chExt cx="1216169" cy="12999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A19402-3CC5-4C8F-A12A-E050728A7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7" y="3575103"/>
              <a:ext cx="1154163" cy="64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30FD30-D9C6-4706-978F-76E6E0C08AEC}"/>
                </a:ext>
              </a:extLst>
            </p:cNvPr>
            <p:cNvSpPr txBox="1"/>
            <p:nvPr/>
          </p:nvSpPr>
          <p:spPr>
            <a:xfrm>
              <a:off x="234981" y="4228677"/>
              <a:ext cx="1154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1986s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Backpropagation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7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58" y="2403978"/>
            <a:ext cx="2757172" cy="15440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6096000" y="4108894"/>
            <a:ext cx="4373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2000s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Big Data &amp; GPUs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Cheap storage and parallel computing enable training complex models.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62E9EFC-ED2E-4AD3-8192-15508D1ABD02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317D5-055D-4388-A9D0-C181B3792AF6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Modern AI Boom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2000s–Present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E13007-2712-4FE3-9A5B-26EFFE3149A1}"/>
              </a:ext>
            </a:extLst>
          </p:cNvPr>
          <p:cNvGrpSpPr/>
          <p:nvPr/>
        </p:nvGrpSpPr>
        <p:grpSpPr>
          <a:xfrm>
            <a:off x="234981" y="3575103"/>
            <a:ext cx="1216169" cy="1299905"/>
            <a:chOff x="234981" y="3575103"/>
            <a:chExt cx="1216169" cy="12999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F95CA1-636C-4F3A-9002-215D38C10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7" y="3575103"/>
              <a:ext cx="1154163" cy="64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19B46D-F9B9-4AB8-8D5E-E5EC94E9AD91}"/>
                </a:ext>
              </a:extLst>
            </p:cNvPr>
            <p:cNvSpPr txBox="1"/>
            <p:nvPr/>
          </p:nvSpPr>
          <p:spPr>
            <a:xfrm>
              <a:off x="234981" y="4228677"/>
              <a:ext cx="1154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1986s</a:t>
              </a:r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Backpropagation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93E12F-D779-466A-B38C-2684AD28B48B}"/>
              </a:ext>
            </a:extLst>
          </p:cNvPr>
          <p:cNvGrpSpPr/>
          <p:nvPr/>
        </p:nvGrpSpPr>
        <p:grpSpPr>
          <a:xfrm>
            <a:off x="1977025" y="3571481"/>
            <a:ext cx="1154163" cy="1115239"/>
            <a:chOff x="234981" y="3575103"/>
            <a:chExt cx="1154163" cy="111523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585792-50FC-4E57-AE0B-E4F258910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37" y="3575103"/>
              <a:ext cx="971262" cy="64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260A6E-39EE-4D4A-B657-2E68883761E7}"/>
                </a:ext>
              </a:extLst>
            </p:cNvPr>
            <p:cNvSpPr txBox="1"/>
            <p:nvPr/>
          </p:nvSpPr>
          <p:spPr>
            <a:xfrm>
              <a:off x="234981" y="4228677"/>
              <a:ext cx="11541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1990s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Statistical 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24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74" y="1673840"/>
            <a:ext cx="2747980" cy="15440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5130801" y="3429000"/>
            <a:ext cx="53035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2010s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Deep Learning Revolution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r>
              <a:rPr lang="fr-FR" sz="1400" b="1" dirty="0">
                <a:solidFill>
                  <a:schemeClr val="bg1"/>
                </a:solidFill>
              </a:rPr>
              <a:t>2012: </a:t>
            </a:r>
            <a:r>
              <a:rPr lang="fr-FR" sz="1400" dirty="0" err="1">
                <a:solidFill>
                  <a:schemeClr val="bg1"/>
                </a:solidFill>
              </a:rPr>
              <a:t>AlexNet</a:t>
            </a:r>
            <a:r>
              <a:rPr lang="fr-FR" sz="1400" dirty="0">
                <a:solidFill>
                  <a:schemeClr val="bg1"/>
                </a:solidFill>
              </a:rPr>
              <a:t> (Hinton et al.) </a:t>
            </a:r>
            <a:r>
              <a:rPr lang="fr-FR" sz="1400" dirty="0" err="1">
                <a:solidFill>
                  <a:schemeClr val="bg1"/>
                </a:solidFill>
              </a:rPr>
              <a:t>dominates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ImageNet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dirty="0" err="1">
                <a:solidFill>
                  <a:schemeClr val="bg1"/>
                </a:solidFill>
              </a:rPr>
              <a:t>popularizing</a:t>
            </a:r>
            <a:r>
              <a:rPr lang="fr-FR" sz="1400" dirty="0">
                <a:solidFill>
                  <a:schemeClr val="bg1"/>
                </a:solidFill>
              </a:rPr>
              <a:t> </a:t>
            </a:r>
            <a:r>
              <a:rPr lang="fr-FR" sz="1400" dirty="0" err="1">
                <a:solidFill>
                  <a:schemeClr val="bg1"/>
                </a:solidFill>
              </a:rPr>
              <a:t>CNNs</a:t>
            </a:r>
            <a:r>
              <a:rPr lang="fr-FR" sz="1400" dirty="0">
                <a:solidFill>
                  <a:schemeClr val="bg1"/>
                </a:solidFill>
              </a:rPr>
              <a:t>.</a:t>
            </a:r>
          </a:p>
          <a:p>
            <a:br>
              <a:rPr lang="fr-FR" sz="1400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2014: </a:t>
            </a:r>
            <a:r>
              <a:rPr lang="en-US" sz="1400" dirty="0">
                <a:solidFill>
                  <a:schemeClr val="bg1"/>
                </a:solidFill>
              </a:rPr>
              <a:t>GANs (Generative Adversarial Networks) emerge.</a:t>
            </a:r>
          </a:p>
          <a:p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2017: </a:t>
            </a:r>
            <a:r>
              <a:rPr lang="en-US" sz="1400" dirty="0">
                <a:solidFill>
                  <a:schemeClr val="bg1"/>
                </a:solidFill>
              </a:rPr>
              <a:t>Transformer architecture (Vaswani et al.) revolutionizes NLP (later used in GPT, BERT).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62E9EFC-ED2E-4AD3-8192-15508D1ABD02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317D5-055D-4388-A9D0-C181B3792AF6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Modern AI Boom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2000s–Present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78BED2-54D9-4EF0-B3A0-A963CEB9D415}"/>
              </a:ext>
            </a:extLst>
          </p:cNvPr>
          <p:cNvGrpSpPr/>
          <p:nvPr/>
        </p:nvGrpSpPr>
        <p:grpSpPr>
          <a:xfrm>
            <a:off x="-142241" y="3429000"/>
            <a:ext cx="1899920" cy="1169551"/>
            <a:chOff x="-75892" y="4058920"/>
            <a:chExt cx="1899920" cy="11695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B9C94B-5770-4889-81C4-B97A681F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87" y="4058920"/>
              <a:ext cx="1154163" cy="64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CA0ED9-1DF0-493E-8504-3BC5521C3165}"/>
                </a:ext>
              </a:extLst>
            </p:cNvPr>
            <p:cNvSpPr txBox="1"/>
            <p:nvPr/>
          </p:nvSpPr>
          <p:spPr>
            <a:xfrm>
              <a:off x="-75892" y="4705251"/>
              <a:ext cx="18999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2000s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Big Data &amp; GPUs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99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1AD91-EE43-4469-A1A6-0A762D25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09" y="3442285"/>
            <a:ext cx="1107581" cy="622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20F200B-90A4-4904-B6DA-E507E0AA67BC}"/>
              </a:ext>
            </a:extLst>
          </p:cNvPr>
          <p:cNvSpPr txBox="1"/>
          <p:nvPr/>
        </p:nvSpPr>
        <p:spPr>
          <a:xfrm>
            <a:off x="5130801" y="3429000"/>
            <a:ext cx="530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2020s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Generative AI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ChatGPT</a:t>
            </a:r>
            <a:r>
              <a:rPr lang="en-US" dirty="0">
                <a:solidFill>
                  <a:schemeClr val="bg1"/>
                </a:solidFill>
              </a:rPr>
              <a:t> (2022), DALL-E, and multimodal models blur lines between human/machine creativity.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62E9EFC-ED2E-4AD3-8192-15508D1ABD02}"/>
              </a:ext>
            </a:extLst>
          </p:cNvPr>
          <p:cNvSpPr txBox="1">
            <a:spLocks/>
          </p:cNvSpPr>
          <p:nvPr/>
        </p:nvSpPr>
        <p:spPr>
          <a:xfrm>
            <a:off x="987711" y="99849"/>
            <a:ext cx="10216577" cy="119199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b="1">
                <a:solidFill>
                  <a:schemeClr val="bg1"/>
                </a:solidFill>
                <a:effectLst/>
              </a:rPr>
              <a:t>Historical evolution of artificial intelligence</a:t>
            </a:r>
            <a:endParaRPr lang="en-US" sz="49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5317D5-055D-4388-A9D0-C181B3792AF6}"/>
              </a:ext>
            </a:extLst>
          </p:cNvPr>
          <p:cNvSpPr txBox="1"/>
          <p:nvPr/>
        </p:nvSpPr>
        <p:spPr>
          <a:xfrm>
            <a:off x="533926" y="2606099"/>
            <a:ext cx="333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Modern AI Boom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2000s–Present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9C94B-5770-4889-81C4-B97A681FC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7" y="3429000"/>
            <a:ext cx="1154163" cy="646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CA0ED9-1DF0-493E-8504-3BC5521C3165}"/>
              </a:ext>
            </a:extLst>
          </p:cNvPr>
          <p:cNvSpPr txBox="1"/>
          <p:nvPr/>
        </p:nvSpPr>
        <p:spPr>
          <a:xfrm>
            <a:off x="-142241" y="4075331"/>
            <a:ext cx="189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2000s</a:t>
            </a:r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Big Data &amp; GPUs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06565E-4AB6-426E-832F-10352BD8D764}"/>
              </a:ext>
            </a:extLst>
          </p:cNvPr>
          <p:cNvSpPr txBox="1"/>
          <p:nvPr/>
        </p:nvSpPr>
        <p:spPr>
          <a:xfrm>
            <a:off x="1590076" y="4075331"/>
            <a:ext cx="249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2010s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Deep Learning Revolution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4353FD-E0A3-41F6-AE39-902228C00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14" y="1673840"/>
            <a:ext cx="2069299" cy="15440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8852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GITHUB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E4DDB0-EADA-47FC-93D2-B75F3437678A}"/>
              </a:ext>
            </a:extLst>
          </p:cNvPr>
          <p:cNvSpPr txBox="1"/>
          <p:nvPr/>
        </p:nvSpPr>
        <p:spPr>
          <a:xfrm>
            <a:off x="934720" y="1899920"/>
            <a:ext cx="6217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Download </a:t>
            </a:r>
            <a:r>
              <a:rPr lang="en-US" b="1" dirty="0">
                <a:solidFill>
                  <a:schemeClr val="bg1"/>
                </a:solidFill>
              </a:rPr>
              <a:t>Git bash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Folder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Bash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config – – global </a:t>
            </a:r>
            <a:r>
              <a:rPr lang="en-US" dirty="0" err="1">
                <a:solidFill>
                  <a:schemeClr val="bg1"/>
                </a:solidFill>
              </a:rPr>
              <a:t>user.email</a:t>
            </a:r>
            <a:r>
              <a:rPr lang="en-US" dirty="0">
                <a:solidFill>
                  <a:schemeClr val="bg1"/>
                </a:solidFill>
              </a:rPr>
              <a:t> “email”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config – – global username “username”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Clone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clone repo-link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add 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commit –m ‘message’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4060569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Title Lorem Ipsum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Training Objective &amp; Outcomes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FC4CAF4-B772-4042-9055-BF8B03321A92}"/>
              </a:ext>
            </a:extLst>
          </p:cNvPr>
          <p:cNvGrpSpPr/>
          <p:nvPr/>
        </p:nvGrpSpPr>
        <p:grpSpPr>
          <a:xfrm>
            <a:off x="296987" y="2194560"/>
            <a:ext cx="3218751" cy="1847890"/>
            <a:chOff x="443610" y="2194560"/>
            <a:chExt cx="3218751" cy="1847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047067-2DF0-4996-8E99-CB68D966536E}"/>
                </a:ext>
              </a:extLst>
            </p:cNvPr>
            <p:cNvSpPr txBox="1"/>
            <p:nvPr/>
          </p:nvSpPr>
          <p:spPr>
            <a:xfrm>
              <a:off x="650240" y="2194560"/>
              <a:ext cx="301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AI/ML Fundamentals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4B1752-833D-4F07-8544-9627CF44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0" y="2569250"/>
              <a:ext cx="2619022" cy="147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76D3CA-6DB7-45FF-822F-781EBEAB7359}"/>
              </a:ext>
            </a:extLst>
          </p:cNvPr>
          <p:cNvGrpSpPr/>
          <p:nvPr/>
        </p:nvGrpSpPr>
        <p:grpSpPr>
          <a:xfrm>
            <a:off x="5070969" y="2194560"/>
            <a:ext cx="2619022" cy="2000012"/>
            <a:chOff x="4786489" y="2194560"/>
            <a:chExt cx="2619022" cy="20000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4786489" y="2194560"/>
              <a:ext cx="261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Huawei Cloud AI services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DF9B95E-E5DC-4A03-A7CF-B719028B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796" y="2558812"/>
              <a:ext cx="1635760" cy="163576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856FAF-FFF1-4CCF-A5DA-53035D62E843}"/>
              </a:ext>
            </a:extLst>
          </p:cNvPr>
          <p:cNvGrpSpPr/>
          <p:nvPr/>
        </p:nvGrpSpPr>
        <p:grpSpPr>
          <a:xfrm>
            <a:off x="10241778" y="2194560"/>
            <a:ext cx="1245297" cy="1538533"/>
            <a:chOff x="9570720" y="2194560"/>
            <a:chExt cx="1245297" cy="15385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277BF6-5231-4B87-BB6C-6968A40EF69B}"/>
                </a:ext>
              </a:extLst>
            </p:cNvPr>
            <p:cNvSpPr txBox="1"/>
            <p:nvPr/>
          </p:nvSpPr>
          <p:spPr>
            <a:xfrm>
              <a:off x="9601200" y="2194560"/>
              <a:ext cx="1214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ModelArts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1BD016-217D-4D93-8E93-81430EF7C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0720" y="2518276"/>
              <a:ext cx="1214817" cy="1214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300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Training Objective &amp; Outcomes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FC4CAF4-B772-4042-9055-BF8B03321A92}"/>
              </a:ext>
            </a:extLst>
          </p:cNvPr>
          <p:cNvGrpSpPr/>
          <p:nvPr/>
        </p:nvGrpSpPr>
        <p:grpSpPr>
          <a:xfrm>
            <a:off x="296987" y="2194560"/>
            <a:ext cx="3218751" cy="1847890"/>
            <a:chOff x="443610" y="2194560"/>
            <a:chExt cx="3218751" cy="1847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047067-2DF0-4996-8E99-CB68D966536E}"/>
                </a:ext>
              </a:extLst>
            </p:cNvPr>
            <p:cNvSpPr txBox="1"/>
            <p:nvPr/>
          </p:nvSpPr>
          <p:spPr>
            <a:xfrm>
              <a:off x="650240" y="2194560"/>
              <a:ext cx="301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AI/ML Fundamentals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4B1752-833D-4F07-8544-9627CF44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0" y="2569250"/>
              <a:ext cx="2619022" cy="147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76D3CA-6DB7-45FF-822F-781EBEAB7359}"/>
              </a:ext>
            </a:extLst>
          </p:cNvPr>
          <p:cNvGrpSpPr/>
          <p:nvPr/>
        </p:nvGrpSpPr>
        <p:grpSpPr>
          <a:xfrm>
            <a:off x="5070969" y="2194560"/>
            <a:ext cx="2619022" cy="2000012"/>
            <a:chOff x="4786489" y="2194560"/>
            <a:chExt cx="2619022" cy="20000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4786489" y="2194560"/>
              <a:ext cx="261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Huawei Cloud AI services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DF9B95E-E5DC-4A03-A7CF-B719028B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796" y="2558812"/>
              <a:ext cx="1635760" cy="163576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856FAF-FFF1-4CCF-A5DA-53035D62E843}"/>
              </a:ext>
            </a:extLst>
          </p:cNvPr>
          <p:cNvGrpSpPr/>
          <p:nvPr/>
        </p:nvGrpSpPr>
        <p:grpSpPr>
          <a:xfrm>
            <a:off x="10241778" y="2194560"/>
            <a:ext cx="1245297" cy="1538533"/>
            <a:chOff x="9570720" y="2194560"/>
            <a:chExt cx="1245297" cy="15385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277BF6-5231-4B87-BB6C-6968A40EF69B}"/>
                </a:ext>
              </a:extLst>
            </p:cNvPr>
            <p:cNvSpPr txBox="1"/>
            <p:nvPr/>
          </p:nvSpPr>
          <p:spPr>
            <a:xfrm>
              <a:off x="9601200" y="2194560"/>
              <a:ext cx="1214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ModelArts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1BD016-217D-4D93-8E93-81430EF7C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0720" y="2518276"/>
              <a:ext cx="1214817" cy="121481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7A2471-547D-4D23-A9AD-484B8F32E128}"/>
              </a:ext>
            </a:extLst>
          </p:cNvPr>
          <p:cNvGrpSpPr/>
          <p:nvPr/>
        </p:nvGrpSpPr>
        <p:grpSpPr>
          <a:xfrm>
            <a:off x="2595417" y="4120381"/>
            <a:ext cx="2660043" cy="1911946"/>
            <a:chOff x="2595417" y="4120381"/>
            <a:chExt cx="2660043" cy="19119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CFD0DA-CB5C-4863-87E0-EAA65B77FD67}"/>
                </a:ext>
              </a:extLst>
            </p:cNvPr>
            <p:cNvSpPr txBox="1"/>
            <p:nvPr/>
          </p:nvSpPr>
          <p:spPr>
            <a:xfrm>
              <a:off x="2595417" y="4120381"/>
              <a:ext cx="2660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Deep learning frameworks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C40EF54-53F3-4B1F-9584-29B7E1497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0792" y="4480437"/>
              <a:ext cx="2329291" cy="155189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02164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Training Objective &amp; Outcomes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FC4CAF4-B772-4042-9055-BF8B03321A92}"/>
              </a:ext>
            </a:extLst>
          </p:cNvPr>
          <p:cNvGrpSpPr/>
          <p:nvPr/>
        </p:nvGrpSpPr>
        <p:grpSpPr>
          <a:xfrm>
            <a:off x="296987" y="2194560"/>
            <a:ext cx="3218751" cy="1847890"/>
            <a:chOff x="443610" y="2194560"/>
            <a:chExt cx="3218751" cy="18478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047067-2DF0-4996-8E99-CB68D966536E}"/>
                </a:ext>
              </a:extLst>
            </p:cNvPr>
            <p:cNvSpPr txBox="1"/>
            <p:nvPr/>
          </p:nvSpPr>
          <p:spPr>
            <a:xfrm>
              <a:off x="650240" y="2194560"/>
              <a:ext cx="301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AI/ML Fundamentals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74B1752-833D-4F07-8544-9627CF44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0" y="2569250"/>
              <a:ext cx="2619022" cy="1473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76D3CA-6DB7-45FF-822F-781EBEAB7359}"/>
              </a:ext>
            </a:extLst>
          </p:cNvPr>
          <p:cNvGrpSpPr/>
          <p:nvPr/>
        </p:nvGrpSpPr>
        <p:grpSpPr>
          <a:xfrm>
            <a:off x="5070969" y="2194560"/>
            <a:ext cx="2619022" cy="2000012"/>
            <a:chOff x="4786489" y="2194560"/>
            <a:chExt cx="2619022" cy="20000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611A68-14EE-4EE9-991E-E87462591346}"/>
                </a:ext>
              </a:extLst>
            </p:cNvPr>
            <p:cNvSpPr txBox="1"/>
            <p:nvPr/>
          </p:nvSpPr>
          <p:spPr>
            <a:xfrm>
              <a:off x="4786489" y="2194560"/>
              <a:ext cx="261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Huawei Cloud AI services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DF9B95E-E5DC-4A03-A7CF-B719028B9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796" y="2558812"/>
              <a:ext cx="1635760" cy="163576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856FAF-FFF1-4CCF-A5DA-53035D62E843}"/>
              </a:ext>
            </a:extLst>
          </p:cNvPr>
          <p:cNvGrpSpPr/>
          <p:nvPr/>
        </p:nvGrpSpPr>
        <p:grpSpPr>
          <a:xfrm>
            <a:off x="10241778" y="2194560"/>
            <a:ext cx="1245297" cy="1538533"/>
            <a:chOff x="9570720" y="2194560"/>
            <a:chExt cx="1245297" cy="15385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277BF6-5231-4B87-BB6C-6968A40EF69B}"/>
                </a:ext>
              </a:extLst>
            </p:cNvPr>
            <p:cNvSpPr txBox="1"/>
            <p:nvPr/>
          </p:nvSpPr>
          <p:spPr>
            <a:xfrm>
              <a:off x="9601200" y="2194560"/>
              <a:ext cx="1214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ModelArts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1BD016-217D-4D93-8E93-81430EF7C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0720" y="2518276"/>
              <a:ext cx="1214817" cy="121481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7A2471-547D-4D23-A9AD-484B8F32E128}"/>
              </a:ext>
            </a:extLst>
          </p:cNvPr>
          <p:cNvGrpSpPr/>
          <p:nvPr/>
        </p:nvGrpSpPr>
        <p:grpSpPr>
          <a:xfrm>
            <a:off x="2595417" y="4120381"/>
            <a:ext cx="2660043" cy="1911946"/>
            <a:chOff x="2595417" y="4120381"/>
            <a:chExt cx="2660043" cy="19119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CFD0DA-CB5C-4863-87E0-EAA65B77FD67}"/>
                </a:ext>
              </a:extLst>
            </p:cNvPr>
            <p:cNvSpPr txBox="1"/>
            <p:nvPr/>
          </p:nvSpPr>
          <p:spPr>
            <a:xfrm>
              <a:off x="2595417" y="4120381"/>
              <a:ext cx="2660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Deep learning frameworks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C40EF54-53F3-4B1F-9584-29B7E1497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0792" y="4480437"/>
              <a:ext cx="2329291" cy="155189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4632F9-2A66-44F6-AC5D-770E5DB286CF}"/>
              </a:ext>
            </a:extLst>
          </p:cNvPr>
          <p:cNvGrpSpPr/>
          <p:nvPr/>
        </p:nvGrpSpPr>
        <p:grpSpPr>
          <a:xfrm>
            <a:off x="7426574" y="3924777"/>
            <a:ext cx="2886075" cy="2146086"/>
            <a:chOff x="7426574" y="3924777"/>
            <a:chExt cx="2886075" cy="21460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3AB61C-E9C1-4F58-A2D8-AE2579D6AF86}"/>
                </a:ext>
              </a:extLst>
            </p:cNvPr>
            <p:cNvSpPr txBox="1"/>
            <p:nvPr/>
          </p:nvSpPr>
          <p:spPr>
            <a:xfrm>
              <a:off x="7579225" y="3924777"/>
              <a:ext cx="2580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Real-world AI application development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D1ABF12-09F0-43EB-B027-7983C036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6574" y="4489713"/>
              <a:ext cx="2886075" cy="15811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224327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Artificial Intelligence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11A68-14EE-4EE9-991E-E87462591346}"/>
              </a:ext>
            </a:extLst>
          </p:cNvPr>
          <p:cNvSpPr txBox="1"/>
          <p:nvPr/>
        </p:nvSpPr>
        <p:spPr>
          <a:xfrm>
            <a:off x="2325840" y="2143864"/>
            <a:ext cx="1289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DF5CA-4901-4942-9FDE-9415D9C93207}"/>
              </a:ext>
            </a:extLst>
          </p:cNvPr>
          <p:cNvSpPr txBox="1"/>
          <p:nvPr/>
        </p:nvSpPr>
        <p:spPr>
          <a:xfrm>
            <a:off x="464632" y="2577767"/>
            <a:ext cx="5011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Computer systems capable of performing complex tasks that historically only a human could do, </a:t>
            </a:r>
          </a:p>
          <a:p>
            <a:pPr algn="just"/>
            <a:r>
              <a:rPr lang="en-US" b="1" dirty="0">
                <a:solidFill>
                  <a:schemeClr val="bg1"/>
                </a:solidFill>
              </a:rPr>
              <a:t>Such as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Reasoning,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Making decisions, or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Solving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88E20-3C0B-414F-AD18-55199258C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00" y="4365886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915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Artificial Intelligence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11A68-14EE-4EE9-991E-E87462591346}"/>
              </a:ext>
            </a:extLst>
          </p:cNvPr>
          <p:cNvSpPr txBox="1"/>
          <p:nvPr/>
        </p:nvSpPr>
        <p:spPr>
          <a:xfrm>
            <a:off x="2325840" y="2143864"/>
            <a:ext cx="1289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DF5CA-4901-4942-9FDE-9415D9C93207}"/>
              </a:ext>
            </a:extLst>
          </p:cNvPr>
          <p:cNvSpPr txBox="1"/>
          <p:nvPr/>
        </p:nvSpPr>
        <p:spPr>
          <a:xfrm>
            <a:off x="464632" y="2577767"/>
            <a:ext cx="5011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Computer systems capable of performing complex tasks that historically only a human could do, </a:t>
            </a:r>
          </a:p>
          <a:p>
            <a:pPr algn="just"/>
            <a:r>
              <a:rPr lang="en-US" b="1" dirty="0">
                <a:solidFill>
                  <a:schemeClr val="bg1"/>
                </a:solidFill>
              </a:rPr>
              <a:t>Such as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Reasoning,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Making decisions, or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Solving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88E20-3C0B-414F-AD18-55199258C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00" y="4365886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72D4EFDD-16BE-4B35-9E42-81AA59547A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23187" y="2008168"/>
            <a:ext cx="5804181" cy="32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99849"/>
            <a:ext cx="9440034" cy="11919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</a:rPr>
              <a:t>Artificial Intelligence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9956" y="6504690"/>
            <a:ext cx="3012121" cy="4572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Trainer: Fawad Bahadur Marwat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762A0-DB40-4FEE-A175-2A5864BF2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" y="5870238"/>
            <a:ext cx="887913" cy="887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11A68-14EE-4EE9-991E-E87462591346}"/>
              </a:ext>
            </a:extLst>
          </p:cNvPr>
          <p:cNvSpPr txBox="1"/>
          <p:nvPr/>
        </p:nvSpPr>
        <p:spPr>
          <a:xfrm>
            <a:off x="2325840" y="2143864"/>
            <a:ext cx="1289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DF5CA-4901-4942-9FDE-9415D9C93207}"/>
              </a:ext>
            </a:extLst>
          </p:cNvPr>
          <p:cNvSpPr txBox="1"/>
          <p:nvPr/>
        </p:nvSpPr>
        <p:spPr>
          <a:xfrm>
            <a:off x="464632" y="2577767"/>
            <a:ext cx="5011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Computer systems capable of performing complex tasks that historically only a human could do, </a:t>
            </a:r>
          </a:p>
          <a:p>
            <a:pPr algn="just"/>
            <a:r>
              <a:rPr lang="en-US" b="1" dirty="0">
                <a:solidFill>
                  <a:schemeClr val="bg1"/>
                </a:solidFill>
              </a:rPr>
              <a:t>Such as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Reasoning,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Making decisions, or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Solving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88E20-3C0B-414F-AD18-55199258C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00" y="4365886"/>
            <a:ext cx="2847975" cy="1600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eoVision VD8700 Face Recognition IP Camera Demo Video">
            <a:hlinkClick r:id="" action="ppaction://media"/>
            <a:extLst>
              <a:ext uri="{FF2B5EF4-FFF2-40B4-BE49-F238E27FC236}">
                <a16:creationId xmlns:a16="http://schemas.microsoft.com/office/drawing/2014/main" id="{F212D725-0E60-498C-B831-CA3E05331F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91176" y="1939502"/>
            <a:ext cx="6499678" cy="36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0</TotalTime>
  <Words>1429</Words>
  <Application>Microsoft Office PowerPoint</Application>
  <PresentationFormat>Widescreen</PresentationFormat>
  <Paragraphs>306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Goudy Old Style</vt:lpstr>
      <vt:lpstr>Wingdings 2</vt:lpstr>
      <vt:lpstr>SlateVTI</vt:lpstr>
      <vt:lpstr>Huawei HCCDA-AI certification </vt:lpstr>
      <vt:lpstr>Training Objective &amp; Outcomes</vt:lpstr>
      <vt:lpstr>Training Objective &amp; Outcomes</vt:lpstr>
      <vt:lpstr>Training Objective &amp; Outcomes</vt:lpstr>
      <vt:lpstr>Training Objective &amp; Outcomes</vt:lpstr>
      <vt:lpstr>Training Objective &amp; Outcomes</vt:lpstr>
      <vt:lpstr>Artificial Intelligence</vt:lpstr>
      <vt:lpstr>Artificial Intelligence</vt:lpstr>
      <vt:lpstr>Artificial Intelligence</vt:lpstr>
      <vt:lpstr>Weak VS Strong AI</vt:lpstr>
      <vt:lpstr>Weak VS Strong AI</vt:lpstr>
      <vt:lpstr>Weak VS Strong AI</vt:lpstr>
      <vt:lpstr>Weak VS Strong AI</vt:lpstr>
      <vt:lpstr>Weak VS Strong AI</vt:lpstr>
      <vt:lpstr>Weak VS Strong AI</vt:lpstr>
      <vt:lpstr>Weak VS Strong AI</vt:lpstr>
      <vt:lpstr>Weak VS Strong AI</vt:lpstr>
      <vt:lpstr>Weak VS Strong AI</vt:lpstr>
      <vt:lpstr>Weak VS Strong AI</vt:lpstr>
      <vt:lpstr>Weak VS Strong AI</vt:lpstr>
      <vt:lpstr>Weak VS Strong AI</vt:lpstr>
      <vt:lpstr>Weak VS Strong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Title Lorem Ipsum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2025-05-18T04:39:12Z</dcterms:created>
  <dcterms:modified xsi:type="dcterms:W3CDTF">2025-05-18T08:34:05Z</dcterms:modified>
</cp:coreProperties>
</file>